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311" r:id="rId4"/>
    <p:sldId id="312" r:id="rId5"/>
    <p:sldId id="313" r:id="rId6"/>
    <p:sldId id="257" r:id="rId7"/>
    <p:sldId id="258" r:id="rId8"/>
    <p:sldId id="314" r:id="rId9"/>
    <p:sldId id="261" r:id="rId10"/>
    <p:sldId id="297" r:id="rId11"/>
    <p:sldId id="298" r:id="rId12"/>
    <p:sldId id="288" r:id="rId13"/>
    <p:sldId id="300" r:id="rId14"/>
    <p:sldId id="299" r:id="rId15"/>
    <p:sldId id="302" r:id="rId16"/>
    <p:sldId id="303" r:id="rId17"/>
    <p:sldId id="259" r:id="rId18"/>
    <p:sldId id="304" r:id="rId19"/>
    <p:sldId id="306" r:id="rId20"/>
    <p:sldId id="285" r:id="rId21"/>
    <p:sldId id="305" r:id="rId22"/>
    <p:sldId id="307" r:id="rId23"/>
    <p:sldId id="292" r:id="rId24"/>
    <p:sldId id="286" r:id="rId25"/>
    <p:sldId id="295" r:id="rId26"/>
    <p:sldId id="294" r:id="rId27"/>
    <p:sldId id="308" r:id="rId28"/>
    <p:sldId id="82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/>
    <p:restoredTop sz="94715"/>
  </p:normalViewPr>
  <p:slideViewPr>
    <p:cSldViewPr snapToGrid="0">
      <p:cViewPr varScale="1">
        <p:scale>
          <a:sx n="108" d="100"/>
          <a:sy n="108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C953C-7770-9669-7353-65744C233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13D3-B9C4-6022-135A-AD0ED592B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D0650-D537-91D2-B543-1FB69B12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6443-50CA-C722-CC09-6C0421E5A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E8C4A-5DA7-FA36-739F-9A54D41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718A5-3FF9-2953-7BFC-10168A9E9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EDC4-8C42-D659-E884-E6F0D240F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BBF1F-78AD-2838-61FC-84A0536F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9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2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8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8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29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2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8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94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652-6EB2-D84B-F5FF-29E25BFF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correct (actually being correct is not important here; your process and use of data visualization is key)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87291DE-3987-FE42-DFAD-50596B38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0" y="2085448"/>
            <a:ext cx="5654790" cy="3746939"/>
          </a:xfrm>
          <a:prstGeom prst="rect">
            <a:avLst/>
          </a:prstGeom>
        </p:spPr>
      </p:pic>
      <p:pic>
        <p:nvPicPr>
          <p:cNvPr id="6" name="Picture 5" descr="A diagram of a cell cluster&#10;&#10;Description automatically generated">
            <a:extLst>
              <a:ext uri="{FF2B5EF4-FFF2-40B4-BE49-F238E27FC236}">
                <a16:creationId xmlns:a16="http://schemas.microsoft.com/office/drawing/2014/main" id="{15B67DF5-92D8-50D9-5800-10E12CF86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7" y="2085448"/>
            <a:ext cx="5654791" cy="3746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5BE89-9FC8-A22C-441E-EF4324684E68}"/>
              </a:ext>
            </a:extLst>
          </p:cNvPr>
          <p:cNvSpPr txBox="1"/>
          <p:nvPr/>
        </p:nvSpPr>
        <p:spPr>
          <a:xfrm>
            <a:off x="2182089" y="1716116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Single-cell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D6FC9-9CF5-F8C9-E0CA-FF43845F89A3}"/>
              </a:ext>
            </a:extLst>
          </p:cNvPr>
          <p:cNvSpPr txBox="1"/>
          <p:nvPr/>
        </p:nvSpPr>
        <p:spPr>
          <a:xfrm>
            <a:off x="8187070" y="1727000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Spot resolution</a:t>
            </a:r>
          </a:p>
        </p:txBody>
      </p:sp>
    </p:spTree>
    <p:extLst>
      <p:ext uri="{BB962C8B-B14F-4D97-AF65-F5344CB8AC3E}">
        <p14:creationId xmlns:p14="http://schemas.microsoft.com/office/powerpoint/2010/main" val="88114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Look at spatial proteomics data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4E97DD-218A-6B52-B700-73637193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8" y="1527147"/>
            <a:ext cx="10628003" cy="3803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59AD41-D13E-DDEA-6236-18F2D66467FF}"/>
              </a:ext>
            </a:extLst>
          </p:cNvPr>
          <p:cNvSpPr/>
          <p:nvPr/>
        </p:nvSpPr>
        <p:spPr>
          <a:xfrm>
            <a:off x="1037897" y="3404004"/>
            <a:ext cx="2073165" cy="34161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76500-8F1A-607B-BE30-FE2A271E60BD}"/>
              </a:ext>
            </a:extLst>
          </p:cNvPr>
          <p:cNvSpPr txBox="1"/>
          <p:nvPr/>
        </p:nvSpPr>
        <p:spPr>
          <a:xfrm>
            <a:off x="859221" y="5718277"/>
            <a:ext cx="10596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HW6: interpret multiple cell-types to figure out what we’re looking at (due Thursday night) 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1FBA-B773-7E6B-C98D-5A524977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7A69-7BAA-F4C4-5E08-BD62A44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correct (actually being correct is not important here; your process and use of data visualization is key)</a:t>
            </a:r>
          </a:p>
        </p:txBody>
      </p:sp>
      <p:pic>
        <p:nvPicPr>
          <p:cNvPr id="1026" name="Picture 2" descr="Multi-panel visualization of a cluster with differentially expressed genes">
            <a:extLst>
              <a:ext uri="{FF2B5EF4-FFF2-40B4-BE49-F238E27FC236}">
                <a16:creationId xmlns:a16="http://schemas.microsoft.com/office/drawing/2014/main" id="{BC4488EF-4718-E799-9D38-C63DAEC7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82" y="1729946"/>
            <a:ext cx="5628721" cy="429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ll Cluster Identification and Validation in Breast Tumor Tissue">
            <a:extLst>
              <a:ext uri="{FF2B5EF4-FFF2-40B4-BE49-F238E27FC236}">
                <a16:creationId xmlns:a16="http://schemas.microsoft.com/office/drawing/2014/main" id="{CA8084CA-297A-CD84-D93E-58E0745F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5" y="1900809"/>
            <a:ext cx="5139419" cy="40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650E-AA0C-A30D-DFAD-BFD396E2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34E-84E8-EBD7-BC0E-F1847842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If you do want to know the “correct” answer: https://www.10xgenomics.com/products/xenium-in-situ/human-breast-dataset-explorer</a:t>
            </a:r>
          </a:p>
        </p:txBody>
      </p:sp>
      <p:pic>
        <p:nvPicPr>
          <p:cNvPr id="4098" name="Picture 2" descr="Cells colored by expression profiles in tSNE space and mapped back to original tissue space">
            <a:extLst>
              <a:ext uri="{FF2B5EF4-FFF2-40B4-BE49-F238E27FC236}">
                <a16:creationId xmlns:a16="http://schemas.microsoft.com/office/drawing/2014/main" id="{C748ACD3-61C6-DE9B-E6CF-A345F052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55" y="1450427"/>
            <a:ext cx="5018690" cy="501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1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coded solid-phase RNA capture for Spatial Transcriptomics profiling in  mammalian tissue sections | Nature Protocols">
            <a:extLst>
              <a:ext uri="{FF2B5EF4-FFF2-40B4-BE49-F238E27FC236}">
                <a16:creationId xmlns:a16="http://schemas.microsoft.com/office/drawing/2014/main" id="{1DA7A7C0-F02D-70A7-FA7C-7035093F3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791"/>
          <a:stretch/>
        </p:blipFill>
        <p:spPr bwMode="auto">
          <a:xfrm>
            <a:off x="803415" y="1731976"/>
            <a:ext cx="10585169" cy="30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C97A2-AA46-E848-A82E-F0020D9D7541}"/>
              </a:ext>
            </a:extLst>
          </p:cNvPr>
          <p:cNvSpPr txBox="1"/>
          <p:nvPr/>
        </p:nvSpPr>
        <p:spPr>
          <a:xfrm>
            <a:off x="1114095" y="5006343"/>
            <a:ext cx="2154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Each of the Capture Areas has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5,000 uniquely spatially barcoded spots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26A31-6451-17B2-1B8A-486CBED22798}"/>
              </a:ext>
            </a:extLst>
          </p:cNvPr>
          <p:cNvSpPr txBox="1"/>
          <p:nvPr/>
        </p:nvSpPr>
        <p:spPr>
          <a:xfrm>
            <a:off x="5665076" y="5006343"/>
            <a:ext cx="2396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Each spot contains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on the order of millions of oligos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71A7328-B3FC-630D-AD36-C06DF433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406669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1378826"/>
            <a:ext cx="2476500" cy="685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14ED6D3-279B-45C0-C7C1-7F020AE9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107324"/>
            <a:ext cx="2476500" cy="6858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7B3D2B7-5F9D-2AE5-5370-4B50AA7F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906110"/>
            <a:ext cx="2476500" cy="6858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DC81A2D-6F04-202F-47C0-9E10F8ED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3711465"/>
            <a:ext cx="2476500" cy="6858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826E4D0-94ED-004B-6A24-4F7106D4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4532586"/>
            <a:ext cx="2476500" cy="6858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9BA4F44-939C-E7BC-3FAB-3B510DD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537407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5213131" y="1537060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FFFF00"/>
                </a:highlight>
              </a:rPr>
              <a:t>AATG</a:t>
            </a:r>
            <a:r>
              <a:rPr lang="en-US" dirty="0"/>
              <a:t>----</a:t>
            </a:r>
            <a:r>
              <a:rPr lang="en-US" dirty="0">
                <a:solidFill>
                  <a:srgbClr val="FF0000"/>
                </a:solidFill>
              </a:rPr>
              <a:t>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5213131" y="2265558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</a:t>
            </a:r>
            <a:r>
              <a:rPr lang="en-US" dirty="0">
                <a:solidFill>
                  <a:srgbClr val="FF0000"/>
                </a:solidFill>
              </a:rPr>
              <a:t>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5213130" y="3064344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</a:t>
            </a:r>
            <a:r>
              <a:rPr lang="en-US" dirty="0">
                <a:solidFill>
                  <a:srgbClr val="FF0000"/>
                </a:solidFill>
              </a:rPr>
              <a:t>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5248203" y="3869699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00FFFF"/>
                </a:highlight>
              </a:rPr>
              <a:t>AGGT</a:t>
            </a:r>
            <a:r>
              <a:rPr lang="en-US" dirty="0"/>
              <a:t>----</a:t>
            </a:r>
            <a:r>
              <a:rPr lang="en-US" dirty="0">
                <a:solidFill>
                  <a:srgbClr val="FF0000"/>
                </a:solidFill>
              </a:rPr>
              <a:t>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5264235" y="4690820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FF"/>
                </a:highlight>
              </a:rPr>
              <a:t>ATTG</a:t>
            </a:r>
            <a:r>
              <a:rPr lang="en-US" dirty="0"/>
              <a:t>----</a:t>
            </a:r>
            <a:r>
              <a:rPr lang="en-US" dirty="0">
                <a:solidFill>
                  <a:srgbClr val="0070C0"/>
                </a:solidFill>
              </a:rPr>
              <a:t>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5248203" y="5517196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00"/>
                </a:highlight>
              </a:rPr>
              <a:t>GATA</a:t>
            </a:r>
            <a:r>
              <a:rPr lang="en-US" dirty="0"/>
              <a:t>----</a:t>
            </a:r>
            <a:r>
              <a:rPr lang="en-US" dirty="0">
                <a:solidFill>
                  <a:srgbClr val="0070C0"/>
                </a:solidFill>
              </a:rPr>
              <a:t>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F4520-991D-C9B5-B1D1-E478FE9E1DA0}"/>
              </a:ext>
            </a:extLst>
          </p:cNvPr>
          <p:cNvSpPr txBox="1"/>
          <p:nvPr/>
        </p:nvSpPr>
        <p:spPr>
          <a:xfrm>
            <a:off x="6737131" y="108779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14473-51A0-A4B5-8004-2B0CE4D4059F}"/>
              </a:ext>
            </a:extLst>
          </p:cNvPr>
          <p:cNvSpPr txBox="1"/>
          <p:nvPr/>
        </p:nvSpPr>
        <p:spPr>
          <a:xfrm>
            <a:off x="8957032" y="108779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62FB0-1780-9669-AEB6-201A91CC8069}"/>
              </a:ext>
            </a:extLst>
          </p:cNvPr>
          <p:cNvSpPr txBox="1"/>
          <p:nvPr/>
        </p:nvSpPr>
        <p:spPr>
          <a:xfrm>
            <a:off x="9544052" y="1091234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barcode</a:t>
            </a:r>
          </a:p>
        </p:txBody>
      </p:sp>
    </p:spTree>
    <p:extLst>
      <p:ext uri="{BB962C8B-B14F-4D97-AF65-F5344CB8AC3E}">
        <p14:creationId xmlns:p14="http://schemas.microsoft.com/office/powerpoint/2010/main" val="178180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</a:t>
            </a:r>
          </a:p>
          <a:p>
            <a:r>
              <a:rPr lang="en-US" dirty="0"/>
              <a:t>Analyze and visualize a spatial proteomics dataset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680</Words>
  <Application>Microsoft Macintosh PowerPoint</Application>
  <PresentationFormat>Widescreen</PresentationFormat>
  <Paragraphs>102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Roboto</vt:lpstr>
      <vt:lpstr>Office Theme</vt:lpstr>
      <vt:lpstr>Office 2013 - 2022 Theme</vt:lpstr>
      <vt:lpstr>Spatial Proteomics</vt:lpstr>
      <vt:lpstr>Homework tips: Your goal is to convince me that your cell-type interpretation is correct (actually being correct is not important here; your process and use of data visualization is key)</vt:lpstr>
      <vt:lpstr>Homework tips: Your goal is to convince me that your cell-type interpretation is correct (actually being correct is not important here; your process and use of data visualization is key)</vt:lpstr>
      <vt:lpstr>If you do want to know the “correct” answer: https://www.10xgenomics.com/products/xenium-in-situ/human-breast-dataset-explorer</vt:lpstr>
      <vt:lpstr>Review of spatially resolved transcriptomics by spot-based-capture and next-gen sequencing</vt:lpstr>
      <vt:lpstr>Review of spatially resolved transcriptomics by spot-based-capture and next-gen sequencing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Today’s hands on component:  Look at spatial proteomics data 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5</cp:revision>
  <dcterms:created xsi:type="dcterms:W3CDTF">2023-02-20T16:01:09Z</dcterms:created>
  <dcterms:modified xsi:type="dcterms:W3CDTF">2024-02-18T16:28:41Z</dcterms:modified>
</cp:coreProperties>
</file>